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Default Extension="svg" ContentType="image/svg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authors.xml" ContentType="application/vnd.ms-powerpoint.author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96" r:id="rId12"/>
    <p:sldId id="286" r:id="rId13"/>
    <p:sldId id="295" r:id="rId14"/>
    <p:sldId id="294" r:id="rId15"/>
    <p:sldId id="298" r:id="rId16"/>
    <p:sldId id="301" r:id="rId17"/>
    <p:sldId id="299" r:id="rId18"/>
    <p:sldId id="300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8015" autoAdjust="0"/>
    <p:restoredTop sz="93633" autoAdjust="0"/>
  </p:normalViewPr>
  <p:slideViewPr>
    <p:cSldViewPr snapToGrid="0">
      <p:cViewPr>
        <p:scale>
          <a:sx n="69" d="100"/>
          <a:sy n="69" d="100"/>
        </p:scale>
        <p:origin x="-654" y="-18"/>
      </p:cViewPr>
      <p:guideLst>
        <p:guide orient="horz" pos="792"/>
        <p:guide orient="horz" pos="960"/>
        <p:guide pos="3144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pPr/>
              <a:t>5/23/2025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pPr/>
              <a:t>5/23/2025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10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5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6.svg"/><Relationship Id="rId5" Type="http://schemas.openxmlformats.org/officeDocument/2006/relationships/image" Target="../media/image5.png"/><Relationship Id="rId4" Type="http://schemas.openxmlformats.org/officeDocument/2006/relationships/image" Target="../media/image7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3.sv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3.svg"/><Relationship Id="rId7" Type="http://schemas.openxmlformats.org/officeDocument/2006/relationships/image" Target="../media/image17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58.svg"/><Relationship Id="rId10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2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12.svg"/><Relationship Id="rId5" Type="http://schemas.openxmlformats.org/officeDocument/2006/relationships/image" Target="../media/image12.png"/><Relationship Id="rId4" Type="http://schemas.openxmlformats.org/officeDocument/2006/relationships/image" Target="../media/image20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33.sv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10.sv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E9AF4D7D-42EC-4F30-296A-81B05C4E7D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=""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=""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=""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=""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=""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=""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=""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=""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=""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=""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=""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=""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=""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=""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=""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=""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=""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=""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=""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=""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=""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=""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=""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=""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=""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=""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=""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=""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="" xmlns:a16="http://schemas.microsoft.com/office/drawing/2014/main" id="{AB92D86A-5036-415A-B056-A55CB2E0C2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=""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=""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D9F1898E-3E74-4E43-A202-1A66402274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=""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=""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=""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=""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=""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=""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=""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=""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=""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=""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=""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=""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="" xmlns:a16="http://schemas.microsoft.com/office/drawing/2014/main" id="{AB92D86A-5036-415A-B056-A55CB2E0C2C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=""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11C2927-0A13-DC57-A83B-B8DB787A48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=""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=""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=""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=""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=""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=""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=""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=""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=""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=""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=""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=""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=""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=""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=""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=""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=""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=""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=""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=""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=""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=""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=""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=""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=""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=""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=""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=""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=""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=""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464914EB-20DD-97B4-8FF9-94D739D21C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=""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=""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=""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=""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=""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=""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=""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=""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=""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=""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=""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=""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=""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=""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=""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=""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=""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=""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=""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=""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=""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=""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=""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=""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=""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=""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=""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=""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=""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=""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A1EA6F58-FA46-C921-5758-59234B148D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=""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=""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=""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C2A24CB0-5164-75CE-ED27-EF876C19C6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=""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=""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=""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=""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=""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=""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=""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=""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=""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=""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=""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=""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=""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=""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=""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=""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=""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=""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=""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=""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=""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=""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=""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=""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=""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=""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C8EF03D4-C3B7-918C-FF43-0A9C106ACA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=""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=""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=""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=""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=""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=""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=""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=""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=""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=""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=""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=""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=""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=""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=""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=""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=""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=""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=""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=""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=""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=""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=""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=""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=""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=""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=""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=""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=""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=""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=""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=""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=""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9F09F422-89F7-BDA7-7801-F364BA5D95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=""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=""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=""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=""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=""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=""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=""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=""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=""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=""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=""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=""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=""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=""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=""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=""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=""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=""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=""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=""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=""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=""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=""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=""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=""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=""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=""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=""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=""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=""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=""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=""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=""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=""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=""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=""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E88DF45F-9FEA-47BE-AC15-52BE148E181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=""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=""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=""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=""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=""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=""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="" xmlns:a16="http://schemas.microsoft.com/office/drawing/2014/main" id="{E1BC9BFE-80C0-4DA9-92DB-070C41E412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="" xmlns:a16="http://schemas.microsoft.com/office/drawing/2014/main" id="{F5ED01E4-35BF-4165-86B2-E3BDFD91DE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B7E6DD28-C71B-4484-973A-D12A277300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="" xmlns:a16="http://schemas.microsoft.com/office/drawing/2014/main" id="{AB403917-256D-4254-A12F-F8BD19470C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="" xmlns:a16="http://schemas.microsoft.com/office/drawing/2014/main" id="{EB06A536-5FCB-4761-9EFF-D54BE44B1F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="" xmlns:a16="http://schemas.microsoft.com/office/drawing/2014/main" id="{3B73C61F-3D48-4791-8280-D98D2C01E0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94213EEF-F759-4045-9F53-49C1B4ECED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=""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=""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="" xmlns:a16="http://schemas.microsoft.com/office/drawing/2014/main" id="{788A3CD7-1915-41CF-9FB5-E6FEDCA8F19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="" xmlns:a16="http://schemas.microsoft.com/office/drawing/2014/main" id="{FEE07693-1822-40D4-88A4-0F663C787D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=""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=""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=""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=""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9CC28908-2548-441C-BE9D-8728E1FC84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731DC170-FB16-45F8-B62C-DCAB2B9AC3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=""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=""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=""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378F81CD-65D4-6CA1-E2C2-34DF58B566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E419657A-6BE9-88F7-BE4C-6BF3C13F7E9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BBB2BB8E-26BE-8FBF-1C62-4F42858193C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A864BEFA-BF82-8BAF-1977-518DCAB0F3E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14C6E7FC-E03B-5EE2-7126-8CC1FBCB9DC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659957EF-0F68-275E-1FFC-87388D7174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ECECEEA3-55C1-1632-4F14-7E57A80266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="" xmlns:a16="http://schemas.microsoft.com/office/drawing/2014/main" id="{A6290E86-B21F-0C88-099F-07B046CA1D4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="" xmlns:a16="http://schemas.microsoft.com/office/drawing/2014/main" id="{E489F066-AA0F-D3C7-739B-15808100E7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2025 Military Pay Increase ..."/>
          <p:cNvPicPr>
            <a:picLocks noChangeAspect="1" noChangeArrowheads="1"/>
          </p:cNvPicPr>
          <p:nvPr/>
        </p:nvPicPr>
        <p:blipFill>
          <a:blip r:embed="rId3">
            <a:lum bright="-33000" contrast="-69000"/>
          </a:blip>
          <a:srcRect/>
          <a:stretch>
            <a:fillRect/>
          </a:stretch>
        </p:blipFill>
        <p:spPr bwMode="auto">
          <a:xfrm>
            <a:off x="0" y="0"/>
            <a:ext cx="12192000" cy="709352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582" y="332509"/>
            <a:ext cx="11069782" cy="1427019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IOT BASED SOLDIER TRACKING AND HEALTH MONITORING SYSTEM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5635" y="3837709"/>
            <a:ext cx="11582401" cy="2646218"/>
          </a:xfrm>
        </p:spPr>
        <p:txBody>
          <a:bodyPr>
            <a:normAutofit fontScale="62500" lnSpcReduction="20000"/>
          </a:bodyPr>
          <a:lstStyle/>
          <a:p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INTERNAL GUIDE                                                                                                       SUBMITTED BY;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Mrs .M.VIJAYAGANDHI.  </a:t>
            </a:r>
            <a:r>
              <a:rPr lang="en-US" sz="2900" dirty="0" smtClean="0">
                <a:latin typeface="Times New Roman" pitchFamily="18" charset="0"/>
                <a:cs typeface="Times New Roman" pitchFamily="18" charset="0"/>
              </a:rPr>
              <a:t>M Tech , AP/ECE</a:t>
            </a:r>
            <a:r>
              <a:rPr lang="en-US" sz="2900" b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M.ABIRAMI                     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(951221106002)</a:t>
            </a:r>
          </a:p>
          <a:p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                                                                      N.MURUGESHWARI       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(951221106026)</a:t>
            </a:r>
          </a:p>
          <a:p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                                                                    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 S.SAKTHIDEVI                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(951221106037)</a:t>
            </a:r>
          </a:p>
          <a:p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                                                                      </a:t>
            </a:r>
            <a:r>
              <a:rPr lang="en-US" sz="2100" b="1" dirty="0" smtClean="0">
                <a:latin typeface="Times New Roman" pitchFamily="18" charset="0"/>
                <a:cs typeface="Times New Roman" pitchFamily="18" charset="0"/>
              </a:rPr>
              <a:t>K.THANGA  DURAICHI   </a:t>
            </a:r>
            <a:r>
              <a:rPr lang="en-US" sz="2100" dirty="0" smtClean="0">
                <a:latin typeface="Times New Roman" pitchFamily="18" charset="0"/>
                <a:cs typeface="Times New Roman" pitchFamily="18" charset="0"/>
              </a:rPr>
              <a:t>(951221106050)</a:t>
            </a:r>
          </a:p>
        </p:txBody>
      </p:sp>
    </p:spTree>
    <p:extLst>
      <p:ext uri="{BB962C8B-B14F-4D97-AF65-F5344CB8AC3E}">
        <p14:creationId xmlns="" xmlns:p14="http://schemas.microsoft.com/office/powerpoint/2010/main" val="164242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829" y="249382"/>
            <a:ext cx="9377372" cy="59574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HARDWARE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9669" y="6181004"/>
            <a:ext cx="444361" cy="235720"/>
          </a:xfrm>
        </p:spPr>
        <p:txBody>
          <a:bodyPr/>
          <a:lstStyle/>
          <a:p>
            <a:pPr algn="just"/>
            <a:fld id="{B5CEABB6-07DC-46E8-9B57-56EC44A396E5}" type="slidenum">
              <a:rPr lang="en-US" smtClean="0"/>
              <a:pPr algn="just"/>
              <a:t>10</a:t>
            </a:fld>
            <a:endParaRPr lang="en-US" dirty="0"/>
          </a:p>
        </p:txBody>
      </p:sp>
      <p:pic>
        <p:nvPicPr>
          <p:cNvPr id="5" name="Picture 2" descr="Image result for esp32">
            <a:extLst>
              <a:ext uri="{FF2B5EF4-FFF2-40B4-BE49-F238E27FC236}">
                <a16:creationId xmlns="" xmlns:a16="http://schemas.microsoft.com/office/drawing/2014/main" id="{0686A802-30D3-FFB0-CC04-695845364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1" y="1122219"/>
            <a:ext cx="2258291" cy="20975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38" name="AutoShape 2" descr="LM35D Analog Temperature Sensor Modu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0" name="AutoShape 4" descr="LM35D Analog Temperature Sensor Modu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2" name="AutoShape 6" descr="LM35D Analog Temperature Sensor Modu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68037" y="3366655"/>
            <a:ext cx="232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ESP32</a:t>
            </a:r>
          </a:p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92982" y="3366654"/>
            <a:ext cx="2896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Heart Rate Sensor (LMS358)</a:t>
            </a: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186545" y="3352802"/>
            <a:ext cx="3117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Temperature Sensor  (LM35)</a:t>
            </a: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34292" y="6211669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GSM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(SIM900A)</a:t>
            </a:r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767455" y="6211669"/>
            <a:ext cx="1422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LCD Display</a:t>
            </a:r>
          </a:p>
          <a:p>
            <a:endParaRPr lang="en-US" dirty="0"/>
          </a:p>
        </p:txBody>
      </p:sp>
      <p:pic>
        <p:nvPicPr>
          <p:cNvPr id="25" name="Picture 24" descr="POW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655" y="3962398"/>
            <a:ext cx="2272145" cy="207818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6" name="TextBox 25"/>
          <p:cNvSpPr txBox="1"/>
          <p:nvPr/>
        </p:nvSpPr>
        <p:spPr>
          <a:xfrm>
            <a:off x="6913417" y="6211669"/>
            <a:ext cx="1447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Power supply</a:t>
            </a:r>
          </a:p>
          <a:p>
            <a:endParaRPr lang="en-US" dirty="0"/>
          </a:p>
        </p:txBody>
      </p:sp>
      <p:pic>
        <p:nvPicPr>
          <p:cNvPr id="28" name="Picture 27" descr="https://miraimulti.com/wp-content/uploads/2020/11/LCD-16x2-1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90363" y="3948545"/>
            <a:ext cx="2133599" cy="203661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9" name="Picture 28" descr="Heartbeat Monitoring System with ADS1115 &amp; Raspberry Pi 4 - The ..."/>
          <p:cNvPicPr/>
          <p:nvPr/>
        </p:nvPicPr>
        <p:blipFill>
          <a:blip r:embed="rId5"/>
          <a:srcRect t="18673"/>
          <a:stretch>
            <a:fillRect/>
          </a:stretch>
        </p:blipFill>
        <p:spPr bwMode="auto">
          <a:xfrm>
            <a:off x="6414653" y="1177636"/>
            <a:ext cx="2299856" cy="205047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0" name="Picture 29" descr="SENSOR.jpg"/>
          <p:cNvPicPr/>
          <p:nvPr/>
        </p:nvPicPr>
        <p:blipFill>
          <a:blip r:embed="rId6"/>
          <a:stretch>
            <a:fillRect/>
          </a:stretch>
        </p:blipFill>
        <p:spPr>
          <a:xfrm>
            <a:off x="3524317" y="1189826"/>
            <a:ext cx="2225320" cy="202442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1" name="Picture 30" descr="SIM900A GSM GPRS Module with RS232 Interface and SMA Antenna : Amazon.in:  Computers &amp; Accessories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2855" y="3934691"/>
            <a:ext cx="2135764" cy="207818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194" name="AutoShape 2" descr="Ublox NEO-6M GPS Module : Amazon.in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6" name="Picture 4" descr="UBlox NEO 6M GPS Module with EEPROM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519053" y="3934693"/>
            <a:ext cx="2244437" cy="21197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198" name="Picture 6" descr="Tactile Momentary Push Button Red 12mm - hit.ps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465831" y="1122218"/>
            <a:ext cx="2144360" cy="21474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7" name="TextBox 26"/>
          <p:cNvSpPr txBox="1"/>
          <p:nvPr/>
        </p:nvSpPr>
        <p:spPr>
          <a:xfrm>
            <a:off x="3948546" y="622069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GPS Module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601199" y="339436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Danger Switch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SOFTWARE REQUIREMENTS :</a:t>
            </a:r>
            <a:r>
              <a:rPr lang="en-US" sz="3200" u="sng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3200" u="sng" dirty="0" smtClean="0">
                <a:latin typeface="Times New Roman" pitchFamily="18" charset="0"/>
                <a:cs typeface="Times New Roman" pitchFamily="18" charset="0"/>
              </a:rPr>
            </a:b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27964" y="5980698"/>
            <a:ext cx="2531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ARDUINO IDE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70" name="AutoShape 2" descr="Installing ESP32 Board in the Arduino IDE: Step-by-Step Gui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2" name="AutoShape 4" descr="Installing ESP32 Board in the Arduino IDE: Step-by-Step Gui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 descr="Screenshot (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37" y="1814946"/>
            <a:ext cx="6913418" cy="39518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10" y="840694"/>
            <a:ext cx="2879590" cy="766434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RESULT: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 descr="WhatsApp Image 2025-05-19 at 10.25.44 A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109" y="2047010"/>
            <a:ext cx="5985163" cy="448887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328" y="180110"/>
            <a:ext cx="2798618" cy="789708"/>
          </a:xfrm>
        </p:spPr>
        <p:txBody>
          <a:bodyPr/>
          <a:lstStyle/>
          <a:p>
            <a:r>
              <a:rPr lang="en-US" dirty="0" smtClean="0"/>
              <a:t>RESULT: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WhatsApp Image 2025-05-11 at 10.59.08 A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49" y="1163781"/>
            <a:ext cx="3120087" cy="5403273"/>
          </a:xfrm>
          <a:prstGeom prst="rect">
            <a:avLst/>
          </a:prstGeom>
        </p:spPr>
      </p:pic>
      <p:pic>
        <p:nvPicPr>
          <p:cNvPr id="7" name="Table Placeholder 6"/>
          <p:cNvPicPr>
            <a:picLocks noGrp="1"/>
          </p:cNvPicPr>
          <p:nvPr>
            <p:ph type="tbl" sz="quarter" idx="14"/>
          </p:nvPr>
        </p:nvPicPr>
        <p:blipFill>
          <a:blip r:embed="rId3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oel="http://schemas.microsoft.com/office/2019/extlst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ex="http://schemas.microsoft.com/office/word/2018/wordml/cex" xmlns:w16cid="http://schemas.microsoft.com/office/word/2016/wordml/cid" xmlns:w16="http://schemas.microsoft.com/office/word/2018/wordml" xmlns:w16du="http://schemas.microsoft.com/office/word/2023/wordml/word16du" xmlns:w16sdtdh="http://schemas.microsoft.com/office/word/2020/wordml/sdtdatahash" xmlns:w16sdtfl="http://schemas.microsoft.com/office/word/2024/wordml/sdtformatlock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6386946" y="1219200"/>
            <a:ext cx="3117272" cy="530629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8768" y="743712"/>
            <a:ext cx="4307378" cy="794144"/>
          </a:xfrm>
        </p:spPr>
        <p:txBody>
          <a:bodyPr/>
          <a:lstStyle/>
          <a:p>
            <a:r>
              <a:rPr lang="en-US" dirty="0" smtClean="0">
                <a:solidFill>
                  <a:schemeClr val="accent4"/>
                </a:solidFill>
              </a:rPr>
              <a:t>CONCLUSION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sz="half" idx="1"/>
          </p:nvPr>
        </p:nvSpPr>
        <p:spPr>
          <a:xfrm>
            <a:off x="2978727" y="1620982"/>
            <a:ext cx="8783782" cy="4807527"/>
          </a:xfrm>
        </p:spPr>
        <p:txBody>
          <a:bodyPr>
            <a:normAutofit/>
          </a:bodyPr>
          <a:lstStyle/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🧠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Enables intelligent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decision-making by providing commanders with live health and location data.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📶 Works effectively even in remote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locations where traditional communication systems may fail.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⚙️ Designed with user-friendly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components and can be easily maintained or upgraded in the field.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🔋 Uses energy-efficient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hardware, making it suitable for long missions without frequent recharging.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🚨 The danger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switch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or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automatic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alert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trigger allows instant communication during unforeseen emergencies.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💡 Demonstrates a smart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scalable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model for future military healthcare and surveillance systems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036" y="799131"/>
            <a:ext cx="3796146" cy="76643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REFERENCE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57199" y="1565564"/>
            <a:ext cx="11263745" cy="4752109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10000"/>
              </a:lnSpc>
              <a:buFont typeface="Wingdings" pitchFamily="2" charset="2"/>
              <a:buChar char="Ø"/>
            </a:pPr>
            <a:r>
              <a:rPr>
                <a:latin typeface="Times New Roman" pitchFamily="18" charset="0"/>
                <a:cs typeface="Times New Roman" pitchFamily="18" charset="0"/>
              </a:rPr>
              <a:t>Govarthan R, J. John Paul, Hariharan S, M. A. P. Manimekalai, Thusnavis Bella Mary, and K. Thilagavathi,</a:t>
            </a:r>
            <a:br>
              <a:rPr>
                <a:latin typeface="Times New Roman" pitchFamily="18" charset="0"/>
                <a:cs typeface="Times New Roman" pitchFamily="18" charset="0"/>
              </a:rPr>
            </a:br>
            <a:r>
              <a:rPr>
                <a:latin typeface="Times New Roman" pitchFamily="18" charset="0"/>
                <a:cs typeface="Times New Roman" pitchFamily="18" charset="0"/>
              </a:rPr>
              <a:t>"IoT Based Health Monitoring and Tracking in Combat</a:t>
            </a:r>
            <a:r>
              <a:rPr smtClean="0">
                <a:latin typeface="Times New Roman" pitchFamily="18" charset="0"/>
                <a:cs typeface="Times New Roman" pitchFamily="18" charset="0"/>
              </a:rPr>
              <a:t>,"4th </a:t>
            </a:r>
            <a:r>
              <a:rPr>
                <a:latin typeface="Times New Roman" pitchFamily="18" charset="0"/>
                <a:cs typeface="Times New Roman" pitchFamily="18" charset="0"/>
              </a:rPr>
              <a:t>International Conference on Signal Processing and Communication (ICSPC), IEEE, 2023</a:t>
            </a:r>
            <a:r>
              <a:rPr smtClean="0">
                <a:latin typeface="Times New Roman" pitchFamily="18" charset="0"/>
                <a:cs typeface="Times New Roman" pitchFamily="18" charset="0"/>
              </a:rPr>
              <a:t>.</a:t>
            </a:r>
            <a:endParaRPr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10000"/>
              </a:lnSpc>
              <a:buFont typeface="Wingdings" pitchFamily="2" charset="2"/>
              <a:buChar char="Ø"/>
            </a:pPr>
            <a:r>
              <a:rPr>
                <a:latin typeface="Times New Roman" pitchFamily="18" charset="0"/>
                <a:cs typeface="Times New Roman" pitchFamily="18" charset="0"/>
              </a:rPr>
              <a:t>Dr. B. Veerasamy, B. Gayathri Durga, T. Harish Muthu Kumaran, Innamuri V. Devika, and M. Jeya Akshaya,</a:t>
            </a:r>
            <a:br>
              <a:rPr>
                <a:latin typeface="Times New Roman" pitchFamily="18" charset="0"/>
                <a:cs typeface="Times New Roman" pitchFamily="18" charset="0"/>
              </a:rPr>
            </a:br>
            <a:r>
              <a:rPr>
                <a:latin typeface="Times New Roman" pitchFamily="18" charset="0"/>
                <a:cs typeface="Times New Roman" pitchFamily="18" charset="0"/>
              </a:rPr>
              <a:t>"Soldier Health Detection and Position Tracking System using LoRaWAN Sensor</a:t>
            </a:r>
            <a:r>
              <a:rPr smtClean="0">
                <a:latin typeface="Times New Roman" pitchFamily="18" charset="0"/>
                <a:cs typeface="Times New Roman" pitchFamily="18" charset="0"/>
              </a:rPr>
              <a:t>,"7th </a:t>
            </a:r>
            <a:r>
              <a:rPr>
                <a:latin typeface="Times New Roman" pitchFamily="18" charset="0"/>
                <a:cs typeface="Times New Roman" pitchFamily="18" charset="0"/>
              </a:rPr>
              <a:t>International Conference on Trends in Electronics and Informatics (ICOEI), IEEE, 2023</a:t>
            </a:r>
            <a:r>
              <a:rPr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10000"/>
              </a:lnSpc>
              <a:buFont typeface="Wingdings" pitchFamily="2" charset="2"/>
              <a:buChar char="Ø"/>
            </a:pPr>
            <a:r>
              <a:rPr smtClean="0">
                <a:latin typeface="Times New Roman" pitchFamily="18" charset="0"/>
                <a:cs typeface="Times New Roman" pitchFamily="18" charset="0"/>
              </a:rPr>
              <a:t>J. Lakshmi </a:t>
            </a:r>
            <a:r>
              <a:rPr>
                <a:latin typeface="Times New Roman" pitchFamily="18" charset="0"/>
                <a:cs typeface="Times New Roman" pitchFamily="18" charset="0"/>
              </a:rPr>
              <a:t>Prasanna, </a:t>
            </a:r>
            <a:r>
              <a:rPr smtClean="0">
                <a:latin typeface="Times New Roman" pitchFamily="18" charset="0"/>
                <a:cs typeface="Times New Roman" pitchFamily="18" charset="0"/>
              </a:rPr>
              <a:t>M. Ravi </a:t>
            </a:r>
            <a:r>
              <a:rPr>
                <a:latin typeface="Times New Roman" pitchFamily="18" charset="0"/>
                <a:cs typeface="Times New Roman" pitchFamily="18" charset="0"/>
              </a:rPr>
              <a:t>Kumar, Chella Santhosh, </a:t>
            </a:r>
            <a:r>
              <a:rPr smtClean="0">
                <a:latin typeface="Times New Roman" pitchFamily="18" charset="0"/>
                <a:cs typeface="Times New Roman" pitchFamily="18" charset="0"/>
              </a:rPr>
              <a:t>S. V. Aswin </a:t>
            </a:r>
            <a:r>
              <a:rPr>
                <a:latin typeface="Times New Roman" pitchFamily="18" charset="0"/>
                <a:cs typeface="Times New Roman" pitchFamily="18" charset="0"/>
              </a:rPr>
              <a:t>Kumar, and </a:t>
            </a:r>
            <a:r>
              <a:rPr smtClean="0">
                <a:latin typeface="Times New Roman" pitchFamily="18" charset="0"/>
                <a:cs typeface="Times New Roman" pitchFamily="18" charset="0"/>
              </a:rPr>
              <a:t>P. Kasulu</a:t>
            </a:r>
            <a:r>
              <a:rPr>
                <a:latin typeface="Times New Roman" pitchFamily="18" charset="0"/>
                <a:cs typeface="Times New Roman" pitchFamily="18" charset="0"/>
              </a:rPr>
              <a:t>,</a:t>
            </a:r>
            <a:br>
              <a:rPr>
                <a:latin typeface="Times New Roman" pitchFamily="18" charset="0"/>
                <a:cs typeface="Times New Roman" pitchFamily="18" charset="0"/>
              </a:rPr>
            </a:br>
            <a:r>
              <a:rPr>
                <a:latin typeface="Times New Roman" pitchFamily="18" charset="0"/>
                <a:cs typeface="Times New Roman" pitchFamily="18" charset="0"/>
              </a:rPr>
              <a:t>"IoT Based Soldier Health and Position Tracking System</a:t>
            </a:r>
            <a:r>
              <a:rPr smtClean="0">
                <a:latin typeface="Times New Roman" pitchFamily="18" charset="0"/>
                <a:cs typeface="Times New Roman" pitchFamily="18" charset="0"/>
              </a:rPr>
              <a:t>,"6th </a:t>
            </a:r>
            <a:r>
              <a:rPr>
                <a:latin typeface="Times New Roman" pitchFamily="18" charset="0"/>
                <a:cs typeface="Times New Roman" pitchFamily="18" charset="0"/>
              </a:rPr>
              <a:t>International Conference on Computing Methodologies and Communication (ICCMC), IEEE, 2022.</a:t>
            </a:r>
          </a:p>
          <a:p>
            <a:pPr algn="just">
              <a:lnSpc>
                <a:spcPct val="110000"/>
              </a:lnSpc>
              <a:buFont typeface="Wingdings" pitchFamily="2" charset="2"/>
              <a:buChar char="Ø"/>
            </a:pPr>
            <a:r>
              <a:rPr>
                <a:latin typeface="Times New Roman" pitchFamily="18" charset="0"/>
                <a:cs typeface="Times New Roman" pitchFamily="18" charset="0"/>
              </a:rPr>
              <a:t>Dharam Buddhi and Abhishek Joshi</a:t>
            </a:r>
            <a:r>
              <a:rPr smtClean="0">
                <a:latin typeface="Times New Roman" pitchFamily="18" charset="0"/>
                <a:cs typeface="Times New Roman" pitchFamily="18" charset="0"/>
              </a:rPr>
              <a:t>,"</a:t>
            </a:r>
            <a:r>
              <a:rPr>
                <a:latin typeface="Times New Roman" pitchFamily="18" charset="0"/>
                <a:cs typeface="Times New Roman" pitchFamily="18" charset="0"/>
              </a:rPr>
              <a:t>Tracking Military Soldiers Location and Monitoring Health using ML and LORA model</a:t>
            </a:r>
            <a:r>
              <a:rPr smtClean="0">
                <a:latin typeface="Times New Roman" pitchFamily="18" charset="0"/>
                <a:cs typeface="Times New Roman" pitchFamily="18" charset="0"/>
              </a:rPr>
              <a:t>"(</a:t>
            </a:r>
            <a:r>
              <a:rPr>
                <a:latin typeface="Times New Roman" pitchFamily="18" charset="0"/>
                <a:cs typeface="Times New Roman" pitchFamily="18" charset="0"/>
              </a:rPr>
              <a:t>Retracted</a:t>
            </a:r>
            <a:r>
              <a:rPr smtClean="0">
                <a:latin typeface="Times New Roman" pitchFamily="18" charset="0"/>
                <a:cs typeface="Times New Roman" pitchFamily="18" charset="0"/>
              </a:rPr>
              <a:t>),2nd </a:t>
            </a:r>
            <a:r>
              <a:rPr>
                <a:latin typeface="Times New Roman" pitchFamily="18" charset="0"/>
                <a:cs typeface="Times New Roman" pitchFamily="18" charset="0"/>
              </a:rPr>
              <a:t>Mysore Sub Section International Conference (MysuruCon), IEEE, 2022.</a:t>
            </a:r>
          </a:p>
          <a:p>
            <a:pPr algn="just">
              <a:lnSpc>
                <a:spcPct val="110000"/>
              </a:lnSpc>
              <a:buFont typeface="Wingdings" pitchFamily="2" charset="2"/>
              <a:buChar char="Ø"/>
            </a:pPr>
            <a:r>
              <a:rPr smtClean="0">
                <a:latin typeface="Times New Roman" pitchFamily="18" charset="0"/>
                <a:cs typeface="Times New Roman" pitchFamily="18" charset="0"/>
              </a:rPr>
              <a:t>Sujitha </a:t>
            </a:r>
            <a:r>
              <a:rPr>
                <a:latin typeface="Times New Roman" pitchFamily="18" charset="0"/>
                <a:cs typeface="Times New Roman" pitchFamily="18" charset="0"/>
              </a:rPr>
              <a:t>V, Vishnu Sanjana V, Sudarmani R, P. Vigneswari, and Aishwarya B</a:t>
            </a:r>
            <a:r>
              <a:rPr smtClean="0">
                <a:latin typeface="Times New Roman" pitchFamily="18" charset="0"/>
                <a:cs typeface="Times New Roman" pitchFamily="18" charset="0"/>
              </a:rPr>
              <a:t>,</a:t>
            </a:r>
            <a:br>
              <a:rPr smtClean="0">
                <a:latin typeface="Times New Roman" pitchFamily="18" charset="0"/>
                <a:cs typeface="Times New Roman" pitchFamily="18" charset="0"/>
              </a:rPr>
            </a:br>
            <a:r>
              <a:rPr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>
                <a:latin typeface="Times New Roman" pitchFamily="18" charset="0"/>
                <a:cs typeface="Times New Roman" pitchFamily="18" charset="0"/>
              </a:rPr>
              <a:t>IoT Based Healthcare Monitoring and Tracking System for Soldiers using ESP32</a:t>
            </a:r>
            <a:r>
              <a:rPr smtClean="0">
                <a:latin typeface="Times New Roman" pitchFamily="18" charset="0"/>
                <a:cs typeface="Times New Roman" pitchFamily="18" charset="0"/>
              </a:rPr>
              <a:t>,"</a:t>
            </a:r>
            <a:br>
              <a:rPr smtClean="0">
                <a:latin typeface="Times New Roman" pitchFamily="18" charset="0"/>
                <a:cs typeface="Times New Roman" pitchFamily="18" charset="0"/>
              </a:rPr>
            </a:br>
            <a:r>
              <a:rPr smtClean="0">
                <a:latin typeface="Times New Roman" pitchFamily="18" charset="0"/>
                <a:cs typeface="Times New Roman" pitchFamily="18" charset="0"/>
              </a:rPr>
              <a:t>6th </a:t>
            </a:r>
            <a:r>
              <a:rPr>
                <a:latin typeface="Times New Roman" pitchFamily="18" charset="0"/>
                <a:cs typeface="Times New Roman" pitchFamily="18" charset="0"/>
              </a:rPr>
              <a:t>International Conference on Computing Methodologies </a:t>
            </a:r>
            <a:r>
              <a:rPr smtClean="0">
                <a:latin typeface="Times New Roman" pitchFamily="18" charset="0"/>
                <a:cs typeface="Times New Roman" pitchFamily="18" charset="0"/>
              </a:rPr>
              <a:t>and Communication (ICCMC), IEEE, 2022.</a:t>
            </a:r>
            <a:r>
              <a:rPr>
                <a:latin typeface="Times New Roman" pitchFamily="18" charset="0"/>
                <a:cs typeface="Times New Roman" pitchFamily="18" charset="0"/>
              </a:rPr>
              <a:t/>
            </a:r>
            <a:br>
              <a:rPr>
                <a:latin typeface="Times New Roman" pitchFamily="18" charset="0"/>
                <a:cs typeface="Times New Roman" pitchFamily="18" charset="0"/>
              </a:rPr>
            </a:br>
            <a:endParaRPr>
              <a:latin typeface="Times New Roman" pitchFamily="18" charset="0"/>
              <a:cs typeface="Times New Roman" pitchFamily="18" charset="0"/>
            </a:endParaRPr>
          </a:p>
          <a:p>
            <a:endParaRPr/>
          </a:p>
          <a:p>
            <a:endParaRPr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32510"/>
            <a:ext cx="4239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96837" y="2230582"/>
            <a:ext cx="750916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THANK YOU</a:t>
            </a:r>
            <a:endParaRPr lang="en-US" sz="7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3649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709" y="429462"/>
            <a:ext cx="6677891" cy="955994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259840" y="1416195"/>
            <a:ext cx="6629833" cy="484606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Motivation of the project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Objective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Literature survey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Existing approach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Proposed method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Block diagram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Hardware/software required tools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Result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Conclusion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Japan's military to spend on AI, automation, perks to combat recruitment  crisis | Reuter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65128" y="1744661"/>
            <a:ext cx="3398266" cy="25225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224349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6494" y="0"/>
            <a:ext cx="6594768" cy="758041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239491" y="721828"/>
            <a:ext cx="7952509" cy="5554282"/>
          </a:xfrm>
          <a:noFill/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India has over 1.4 million soldiers working in different and tough areas. Health problems, tiredness, and slow communication can be big risks for their safety and missions.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IoT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-based Soldier Tracking and Health Monitoring System uses devices like the ESP32, GSM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SIM900A,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GPS, temperature and heart rate sensors, and an LCD display to check the soldier’s location and health in real time.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 also sends automatic SMS or email alerts to get quick medical help in case of emergencies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Picture Placeholder 6" descr="Picture4.jp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444" r="14444"/>
          <a:stretch>
            <a:fillRect/>
          </a:stretch>
        </p:blipFill>
        <p:spPr>
          <a:xfrm>
            <a:off x="0" y="0"/>
            <a:ext cx="4076118" cy="6096678"/>
          </a:xfrm>
        </p:spPr>
      </p:pic>
    </p:spTree>
    <p:extLst>
      <p:ext uri="{BB962C8B-B14F-4D97-AF65-F5344CB8AC3E}">
        <p14:creationId xmlns="" xmlns:p14="http://schemas.microsoft.com/office/powerpoint/2010/main" val="70778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045" y="535894"/>
            <a:ext cx="9389288" cy="849561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Motivation of the project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33188" y="1343889"/>
            <a:ext cx="5213430" cy="5721927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Recent incidents like:    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v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*Siachen fire tragedy (2023)*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– loss of Captain Anshuman Singh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v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* IED blast in J&amp;K (2025)*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– 2 soldiers lost  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Around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*1,600 soldiers die annually*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 India due to non-combat reasons (health issues, accidents, lack of timely aid). 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Soldiers in remote areas face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*delayed medical attention*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due to lack of real-time monitoring.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Need for a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*proactive system*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to monitor health and ensure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*timely intervention*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during emergencies.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Leverage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*IoT and cloud technology*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to provide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*continuous tracking, early alerts, and faster response*.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Picture 9" descr="ChatGPT Image Apr 15, 2025, 02_57_0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382" y="1406236"/>
            <a:ext cx="3117273" cy="46759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2953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619" y="328075"/>
            <a:ext cx="3505199" cy="904979"/>
          </a:xfrm>
        </p:spPr>
        <p:txBody>
          <a:bodyPr/>
          <a:lstStyle/>
          <a:p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itchFamily="18" charset="0"/>
                <a:cs typeface="Times New Roman" pitchFamily="18" charset="0"/>
              </a:rPr>
              <a:t>OBJECTIVE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29491" y="1233054"/>
            <a:ext cx="7054850" cy="32558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To Track  Soldier’s location in real-time by using GPS Tracking Device.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To monitor soldiers health condition by using Biometric Sensors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These sensors continuously monitor vital signs such as heart rate, body temperature.</a:t>
            </a:r>
          </a:p>
          <a:p>
            <a:pPr algn="just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To includes  a danger switch that the soldier can press manually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8" descr="Soldier injured as Army foils ..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2473" y="4599709"/>
            <a:ext cx="3699163" cy="22582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134637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447" y="0"/>
            <a:ext cx="6149262" cy="5957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Literature survey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Table Placeholder 5"/>
          <p:cNvGraphicFramePr>
            <a:graphicFrameLocks noGrp="1"/>
          </p:cNvGraphicFramePr>
          <p:nvPr>
            <p:ph type="tbl" sz="quarter" idx="13"/>
          </p:nvPr>
        </p:nvGraphicFramePr>
        <p:xfrm>
          <a:off x="0" y="690152"/>
          <a:ext cx="12192001" cy="616784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19705"/>
                <a:gridCol w="3623889"/>
                <a:gridCol w="2135005"/>
                <a:gridCol w="2317358"/>
                <a:gridCol w="2148990"/>
                <a:gridCol w="1447054"/>
              </a:tblGrid>
              <a:tr h="3608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S.No</a:t>
                      </a:r>
                      <a:endParaRPr lang="en-US" sz="105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Author(s)</a:t>
                      </a:r>
                      <a:endParaRPr lang="en-US" sz="105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MS Mincho"/>
                          <a:cs typeface="Times New Roman"/>
                        </a:rPr>
                        <a:t>Title</a:t>
                      </a:r>
                      <a:endParaRPr lang="en-US" sz="105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MS Mincho"/>
                          <a:cs typeface="Times New Roman"/>
                        </a:rPr>
                        <a:t>Proposed Methods</a:t>
                      </a:r>
                      <a:endParaRPr lang="en-US" sz="105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Journal / Conference</a:t>
                      </a:r>
                      <a:endParaRPr lang="en-US" sz="105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latin typeface="Times New Roman"/>
                          <a:ea typeface="MS Mincho"/>
                          <a:cs typeface="Times New Roman"/>
                        </a:rPr>
                        <a:t> 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Year</a:t>
                      </a:r>
                      <a:endParaRPr lang="en-US" sz="105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26279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1</a:t>
                      </a:r>
                      <a:endParaRPr lang="en-US" sz="105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J. </a:t>
                      </a: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Lakshmi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 </a:t>
                      </a: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Prasanna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, M. Ravi Kumar, </a:t>
                      </a: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Chella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 </a:t>
                      </a: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Santhosh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, S.V. </a:t>
                      </a: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Aswin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 Kumar, P. </a:t>
                      </a: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Kasulu</a:t>
                      </a:r>
                      <a:endParaRPr lang="en-US" sz="105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IoT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 Based Soldier Health and Position Tracking System</a:t>
                      </a:r>
                      <a:endParaRPr lang="en-US" sz="105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Heartbeat &amp; temperature sensors, GPS, </a:t>
                      </a: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NodeMCU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, </a:t>
                      </a: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Arduino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 </a:t>
                      </a: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Nano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; </a:t>
                      </a: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LiveTrack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 for location &amp; vitals</a:t>
                      </a:r>
                      <a:endParaRPr lang="en-US" sz="105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MS Mincho"/>
                          <a:cs typeface="Times New Roman"/>
                        </a:rPr>
                        <a:t>IEEE 6th Int. Conf. on Computing Methodologies and Communication (ICCMC)</a:t>
                      </a:r>
                      <a:endParaRPr lang="en-US" sz="105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April 2022</a:t>
                      </a:r>
                      <a:endParaRPr lang="en-US" sz="105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1778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MS Mincho"/>
                          <a:cs typeface="Times New Roman"/>
                        </a:rPr>
                        <a:t>2</a:t>
                      </a:r>
                      <a:endParaRPr lang="en-US" sz="105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Dharam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 </a:t>
                      </a: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Buddhi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, </a:t>
                      </a: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Abhishek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 Joshi (Retracted)</a:t>
                      </a:r>
                      <a:endParaRPr lang="en-US" sz="105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Tracking Military Soldiers Location and Monitoring Health using ML and </a:t>
                      </a: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LoRa</a:t>
                      </a:r>
                      <a:endParaRPr lang="en-US" sz="105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LoRaWAN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, GPS, heartbeat/temp sensors, K-Means clustering; WBASN; cloud analytics</a:t>
                      </a:r>
                      <a:endParaRPr lang="en-US" sz="105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IEEE 2nd </a:t>
                      </a: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Mysuru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 Sub Section Int. Conf. (</a:t>
                      </a: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MysuruCon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)</a:t>
                      </a:r>
                      <a:endParaRPr lang="en-US" sz="105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Nov 16–17, 2022</a:t>
                      </a:r>
                      <a:endParaRPr lang="en-US" sz="105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7270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MS Mincho"/>
                          <a:cs typeface="Times New Roman"/>
                        </a:rPr>
                        <a:t>3</a:t>
                      </a:r>
                      <a:endParaRPr lang="en-US" sz="105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MS Mincho"/>
                          <a:cs typeface="Times New Roman"/>
                        </a:rPr>
                        <a:t>Govarthan R, J. John Paul, Hariharan S, M.A.P. Manimekalai, Thusnavis B. Mary, K. Thilagavathi</a:t>
                      </a:r>
                      <a:endParaRPr lang="en-US" sz="105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IoT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 Based Health Monitoring and Tracking in Combat</a:t>
                      </a:r>
                      <a:endParaRPr lang="en-US" sz="105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MS Mincho"/>
                          <a:cs typeface="Times New Roman"/>
                        </a:rPr>
                        <a:t>ESP8266 Wi-Fi, DHT11, heart rate sensors, GPS, cloud upload, panic button</a:t>
                      </a:r>
                      <a:endParaRPr lang="en-US" sz="105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MS Mincho"/>
                          <a:cs typeface="Times New Roman"/>
                        </a:rPr>
                        <a:t>IEEE 4th Int. Conf. on Signal Processing and Communication (ICSPC)</a:t>
                      </a:r>
                      <a:endParaRPr lang="en-US" sz="105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Mar 23–24, 2023</a:t>
                      </a:r>
                      <a:endParaRPr lang="en-US" sz="105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2158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MS Mincho"/>
                          <a:cs typeface="Times New Roman"/>
                        </a:rPr>
                        <a:t>4</a:t>
                      </a:r>
                      <a:endParaRPr lang="en-US" sz="105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MS Mincho"/>
                          <a:cs typeface="Times New Roman"/>
                        </a:rPr>
                        <a:t>Sujitha V, Vishnu Sanjana V, Sudarmani R, P. Vigneswari, Aishwarya B</a:t>
                      </a:r>
                      <a:endParaRPr lang="en-US" sz="105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IoT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 Based Healthcare Monitoring and Tracking System for Soldiers using ESP32</a:t>
                      </a:r>
                      <a:endParaRPr lang="en-US" sz="105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MS Mincho"/>
                          <a:cs typeface="Times New Roman"/>
                        </a:rPr>
                        <a:t>ESP32 with biomedical sensors, GPS, panic button, bomb detector; wireless WBAN; edge &amp; cloud</a:t>
                      </a:r>
                      <a:endParaRPr lang="en-US" sz="105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MS Mincho"/>
                          <a:cs typeface="Times New Roman"/>
                        </a:rPr>
                        <a:t>IEEE 6th ICCMC</a:t>
                      </a:r>
                      <a:endParaRPr lang="en-US" sz="105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April 2022</a:t>
                      </a:r>
                      <a:endParaRPr lang="en-US" sz="105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17783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5</a:t>
                      </a:r>
                      <a:endParaRPr lang="en-US" sz="105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Dr. B. </a:t>
                      </a: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Veerasamy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, B. </a:t>
                      </a: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Gayathri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 </a:t>
                      </a: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Durga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, T. Harish </a:t>
                      </a: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Muthu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 </a:t>
                      </a: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Kumaran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, </a:t>
                      </a: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Innamuri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 V. </a:t>
                      </a: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Devika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, M. </a:t>
                      </a: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Jeya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 </a:t>
                      </a: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Akshaya</a:t>
                      </a:r>
                      <a:endParaRPr lang="en-US" sz="105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Soldier Health Detection and Position Tracking using </a:t>
                      </a: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LoRaWAN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 Sensor</a:t>
                      </a:r>
                      <a:endParaRPr lang="en-US" sz="105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MS Mincho"/>
                          <a:cs typeface="Times New Roman"/>
                        </a:rPr>
                        <a:t>LoRaWAN</a:t>
                      </a: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, STM32, GPS, SP02, temperature sensors; emergency alert; real-time cloud sync</a:t>
                      </a:r>
                      <a:endParaRPr lang="en-US" sz="105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IEEE 7th Int. Conf. on Trends in Electronics and Informatics (ICOEI)</a:t>
                      </a:r>
                      <a:endParaRPr lang="en-US" sz="105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MS Mincho"/>
                          <a:cs typeface="Times New Roman"/>
                        </a:rPr>
                        <a:t>Apr 13–14, 2023</a:t>
                      </a:r>
                      <a:endParaRPr lang="en-US" sz="1050" dirty="0"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00325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2691" y="328075"/>
            <a:ext cx="6317673" cy="738725"/>
          </a:xfrm>
        </p:spPr>
        <p:txBody>
          <a:bodyPr/>
          <a:lstStyle/>
          <a:p>
            <a:r>
              <a:rPr lang="en-US" dirty="0" smtClean="0"/>
              <a:t>Existing approach​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7999" y="1094510"/>
            <a:ext cx="8894618" cy="374072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Manual Health Checks: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Field medics or team leaders manually assess soldiers’ health, which may miss early signs of fatigue or medical issues.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Delayed Emergency Response: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Without real-time monitoring, emergencies like sudden illness or injury can go unnoticed, causing delays in medical aid.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Limited Connectivity: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Traditional systems lack GPS tracking and remote monitoring, making it difficult for command centers to locate soldiers or assess their condition instantly.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14" descr="KFOR confirms that injured soldier in ..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2837" y="4918364"/>
            <a:ext cx="2937163" cy="1939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415169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7884" y="314222"/>
            <a:ext cx="5831899" cy="60018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>
                    <a:lumMod val="90000"/>
                  </a:schemeClr>
                </a:solidFill>
              </a:rPr>
              <a:t>PROPOSED METHOD:</a:t>
            </a:r>
            <a:endParaRPr lang="en-US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5"/>
          </p:nvPr>
        </p:nvSpPr>
        <p:spPr>
          <a:xfrm>
            <a:off x="1080654" y="1274618"/>
            <a:ext cx="7121236" cy="53340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Heartbeat &amp; Temperature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Sensing</a:t>
            </a: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→ LMS358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sensor measures heart rate</a:t>
            </a:r>
            <a:br>
              <a:rPr lang="en-US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→ LM35 sensor checks body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temperature</a:t>
            </a: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GPS-Based Location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Tracking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→ GPS module tracks soldier’s real-time position</a:t>
            </a: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Smart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Data Processing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→ESP32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collects &amp; analyzes data</a:t>
            </a:r>
            <a:br>
              <a:rPr lang="en-US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→ Detects abnormal health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conditions</a:t>
            </a: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Emergency SMS Alerts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0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→ GSM SIM900A sends SMS with location &amp; health info to control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room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 descr="Image Soldiers Military war helmet Painting Art Army"/>
          <p:cNvPicPr>
            <a:picLocks noChangeAspect="1" noChangeArrowheads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8451273" y="2132364"/>
            <a:ext cx="3560618" cy="372810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360220"/>
            <a:ext cx="6343996" cy="748144"/>
          </a:xfrm>
        </p:spPr>
        <p:txBody>
          <a:bodyPr>
            <a:normAutofit/>
          </a:bodyPr>
          <a:lstStyle/>
          <a:p>
            <a:r>
              <a:rPr lang="en-US" dirty="0" smtClean="0"/>
              <a:t>Block diagram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Screenshot (17).png"/>
          <p:cNvPicPr>
            <a:picLocks noChangeAspect="1"/>
          </p:cNvPicPr>
          <p:nvPr/>
        </p:nvPicPr>
        <p:blipFill>
          <a:blip r:embed="rId3"/>
          <a:srcRect l="21477" t="22209" r="26818" b="8262"/>
          <a:stretch>
            <a:fillRect/>
          </a:stretch>
        </p:blipFill>
        <p:spPr>
          <a:xfrm>
            <a:off x="3560617" y="1286798"/>
            <a:ext cx="6580909" cy="497545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1878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1950151-0FE0-482F-ADBD-EE52BFC46C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AD375C2-2973-4C8B-9800-5B5271D300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9B7A9F-83D5-4264-91C0-B309A9EDBFB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897</Words>
  <Application>Microsoft Office PowerPoint</Application>
  <PresentationFormat>Custom</PresentationFormat>
  <Paragraphs>134</Paragraphs>
  <Slides>16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Custom</vt:lpstr>
      <vt:lpstr>IOT BASED SOLDIER TRACKING AND HEALTH MONITORING SYSTEM</vt:lpstr>
      <vt:lpstr>Agenda</vt:lpstr>
      <vt:lpstr>Introduction</vt:lpstr>
      <vt:lpstr>Motivation of the project</vt:lpstr>
      <vt:lpstr>OBJECTIVE</vt:lpstr>
      <vt:lpstr>Literature survey</vt:lpstr>
      <vt:lpstr>Existing approach​</vt:lpstr>
      <vt:lpstr>PROPOSED METHOD:</vt:lpstr>
      <vt:lpstr>Block diagram</vt:lpstr>
      <vt:lpstr>HARDWARE REQUIREMENTS</vt:lpstr>
      <vt:lpstr>SOFTWARE REQUIREMENTS : </vt:lpstr>
      <vt:lpstr>RESULT:</vt:lpstr>
      <vt:lpstr>RESULT:</vt:lpstr>
      <vt:lpstr>CONCLUSION</vt:lpstr>
      <vt:lpstr>REFERENCE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2023-12-19T13:11:42Z</dcterms:created>
  <dcterms:modified xsi:type="dcterms:W3CDTF">2025-05-23T16:12:07Z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